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0" r:id="rId2"/>
    <p:sldId id="261" r:id="rId3"/>
    <p:sldId id="264" r:id="rId4"/>
    <p:sldId id="276" r:id="rId5"/>
    <p:sldId id="277" r:id="rId6"/>
    <p:sldId id="279" r:id="rId7"/>
    <p:sldId id="278" r:id="rId8"/>
    <p:sldId id="262" r:id="rId9"/>
    <p:sldId id="263" r:id="rId10"/>
    <p:sldId id="257" r:id="rId11"/>
    <p:sldId id="259" r:id="rId12"/>
    <p:sldId id="27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93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E1AC9-5609-429A-ABA5-BE26180FFAB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42162-65F3-4795-8071-E0626BAE12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77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91035E-ECAF-4718-BEFE-6B31EE17B497}" type="slidenum">
              <a:rPr lang="ru-RU" smtClean="0">
                <a:latin typeface="Arial" charset="0"/>
                <a:cs typeface="Arial" charset="0"/>
              </a:rPr>
              <a:pPr/>
              <a:t>13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8376C3-6594-4F46-92C6-268C2EE0927C}" type="slidenum">
              <a:rPr lang="ru-RU" smtClean="0">
                <a:latin typeface="Arial" charset="0"/>
                <a:cs typeface="Arial" charset="0"/>
              </a:rPr>
              <a:pPr/>
              <a:t>14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DD8CBB-5E47-416A-9ED7-EC0BD52A23E9}" type="slidenum"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15</a:t>
            </a:fld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0380E6-C02E-422C-96B9-5ABFD10650F7}" type="slidenum"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16</a:t>
            </a:fld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D0DB13-364A-4E1B-90D5-5DD479FE994A}" type="slidenum"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17</a:t>
            </a:fld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9892AB-D5D6-49A8-99DC-91E342ADBD18}" type="slidenum"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18</a:t>
            </a:fld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63AE-C505-4EFD-9B06-2C9F77EB6E9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2EC4-EE29-4487-8BB3-D2BBD53CB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99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63AE-C505-4EFD-9B06-2C9F77EB6E9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2EC4-EE29-4487-8BB3-D2BBD53CB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29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63AE-C505-4EFD-9B06-2C9F77EB6E9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2EC4-EE29-4487-8BB3-D2BBD53CB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82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63AE-C505-4EFD-9B06-2C9F77EB6E9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2EC4-EE29-4487-8BB3-D2BBD53CB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78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63AE-C505-4EFD-9B06-2C9F77EB6E9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2EC4-EE29-4487-8BB3-D2BBD53CB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1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63AE-C505-4EFD-9B06-2C9F77EB6E9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2EC4-EE29-4487-8BB3-D2BBD53CB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38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63AE-C505-4EFD-9B06-2C9F77EB6E9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2EC4-EE29-4487-8BB3-D2BBD53CB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7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63AE-C505-4EFD-9B06-2C9F77EB6E9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2EC4-EE29-4487-8BB3-D2BBD53CB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14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63AE-C505-4EFD-9B06-2C9F77EB6E9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2EC4-EE29-4487-8BB3-D2BBD53CB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90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63AE-C505-4EFD-9B06-2C9F77EB6E9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2EC4-EE29-4487-8BB3-D2BBD53CB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8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63AE-C505-4EFD-9B06-2C9F77EB6E9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2EC4-EE29-4487-8BB3-D2BBD53CB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09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563AE-C505-4EFD-9B06-2C9F77EB6E9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D2EC4-EE29-4487-8BB3-D2BBD53CB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67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4.xml"/><Relationship Id="rId1" Type="http://schemas.openxmlformats.org/officeDocument/2006/relationships/audio" Target="file:///H:\&#1091;&#1088;&#1086;&#1082;%20&#1054;&#1056;&#1041;\&#1057;&#1082;&#1072;&#1079;&#1086;&#1095;&#1085;&#1072;&#1103;_&#1084;&#1091;&#1079;&#1099;&#1082;&#1072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643998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...гадать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смотреть, </a:t>
            </a:r>
            <a:r>
              <a:rPr lang="ru-RU" sz="5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игать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...подобно, з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…учить, , в...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шёл, 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и…править, 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..делать, </a:t>
            </a:r>
            <a:r>
              <a:rPr lang="ru-RU" sz="5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..вкусный,  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по…писать </a:t>
            </a:r>
            <a:endParaRPr lang="ru-RU" sz="5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357158" y="500042"/>
            <a:ext cx="1828784" cy="5411807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из-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без-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раз-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роз-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воз-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низ-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чрез-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7072330" y="500042"/>
            <a:ext cx="1928826" cy="5929354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бес-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рос-</a:t>
            </a:r>
          </a:p>
          <a:p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нис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черес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4" t="10118" r="36251" b="22562"/>
          <a:stretch/>
        </p:blipFill>
        <p:spPr bwMode="auto">
          <a:xfrm>
            <a:off x="1785918" y="357166"/>
            <a:ext cx="5286412" cy="598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2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428596" y="285728"/>
            <a:ext cx="3865907" cy="603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F:\Фото Т Бембеева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0000" contrast="30000"/>
          </a:blip>
          <a:srcRect/>
          <a:stretch>
            <a:fillRect/>
          </a:stretch>
        </p:blipFill>
        <p:spPr bwMode="auto">
          <a:xfrm>
            <a:off x="4794636" y="428604"/>
            <a:ext cx="4172181" cy="5126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5572139"/>
            <a:ext cx="4041775" cy="55402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Т.О.Бембеев - калмыцкий писатель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работы в группе: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85720" y="1643050"/>
            <a:ext cx="8572560" cy="4525963"/>
          </a:xfrm>
        </p:spPr>
        <p:txBody>
          <a:bodyPr>
            <a:normAutofit/>
          </a:bodyPr>
          <a:lstStyle/>
          <a:p>
            <a:pPr lvl="0"/>
            <a:r>
              <a:rPr lang="ru-RU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Помогать друг другу.</a:t>
            </a:r>
          </a:p>
          <a:p>
            <a:pPr lvl="0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Уважать друг друга.</a:t>
            </a:r>
          </a:p>
          <a:p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Работает каждый!</a:t>
            </a:r>
            <a:endParaRPr lang="ru-RU" sz="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8" y="2786063"/>
            <a:ext cx="19288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990600"/>
            <a:ext cx="9144000" cy="186953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010708"/>
              </a:avLst>
            </a:prstTxWarp>
            <a:spAutoFit/>
          </a:bodyPr>
          <a:lstStyle/>
          <a:p>
            <a:pPr>
              <a:defRPr/>
            </a:pPr>
            <a:r>
              <a:rPr 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Зарядка для глаз</a:t>
            </a:r>
          </a:p>
        </p:txBody>
      </p:sp>
      <p:pic>
        <p:nvPicPr>
          <p:cNvPr id="22532" name="Picture 3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478631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71462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250031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492918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52149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714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2643188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5143500"/>
            <a:ext cx="15001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2143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63" y="2992438"/>
            <a:ext cx="1357312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35694 C 0.12691 -0.35694 0.24028 -0.20671 0.24028 -0.02106 C 0.24028 0.16412 0.12691 0.31505 -0.01198 0.31505 C -0.15087 0.31505 -0.26372 0.16412 -0.26372 -0.02106 C -0.26372 -0.20671 -0.15087 -0.35694 -0.01198 -0.35694 Z " pathEditMode="relative" rAng="0" ptsTypes="fffff">
                                      <p:cBhvr>
                                        <p:cTn id="61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35694 C -0.14271 -0.35694 -0.24826 -0.20671 -0.24826 -0.02129 C -0.24826 0.16412 -0.14271 0.31505 -0.01198 0.31505 C 0.11788 0.31505 0.22431 0.16412 0.22431 -0.02129 C 0.22431 -0.20671 0.11788 -0.35694 -0.01198 -0.35694 Z " pathEditMode="relative" rAng="0" ptsTypes="fffff">
                                      <p:cBhvr>
                                        <p:cTn id="65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35694 C 0.11771 -0.35694 0.22326 -0.20671 0.22326 -0.02129 C 0.22326 0.16435 0.11771 0.31505 -0.01198 0.31505 C -0.14149 0.31505 -0.24636 0.16435 -0.24636 -0.02129 C -0.24636 -0.20671 -0.14149 -0.35694 -0.01198 -0.35694 Z " pathEditMode="relative" rAng="0" ptsTypes="fffff">
                                      <p:cBhvr>
                                        <p:cTn id="69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35694 C -0.14409 -0.35694 -0.24948 -0.20879 -0.24948 -0.02639 C -0.24948 0.15602 -0.14409 0.3044 -0.01198 0.3044 C 0.11945 0.3044 0.22726 0.15602 0.22726 -0.02639 C 0.22726 -0.20879 0.11945 -0.35694 -0.01198 -0.35694 Z " pathEditMode="relative" rAng="0" ptsTypes="fffff">
                                      <p:cBhvr>
                                        <p:cTn id="73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2428875"/>
            <a:ext cx="1643063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235743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7675" y="24558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C 3.05556E-6 0.17547 0.08767 0.32037 0.19479 0.32037 C 0.32118 0.32037 0.36666 0.16019 0.38611 0.06366 L 0.4059 -0.06412 C 0.42534 -0.16018 0.47396 -0.32013 0.61684 -0.32013 C 0.70816 -0.32013 0.81198 -0.17592 0.81198 -4.44444E-6 C 0.81198 0.17547 0.70816 0.32037 0.61684 0.32037 C 0.47396 0.32037 0.42534 0.16019 0.4059 0.06366 L 0.38611 -0.06412 C 0.36666 -0.16018 0.32118 -0.32013 0.19479 -0.32013 C 0.08767 -0.32013 3.05556E-6 -0.17592 3.05556E-6 -4.44444E-6 Z " pathEditMode="relative" rAng="0" ptsTypes="ffFffffFfff">
                                      <p:cBhvr>
                                        <p:cTn id="6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C 3.05556E-6 0.16991 0.08784 0.30995 0.19496 0.30995 C 0.32135 0.30995 0.36701 0.15463 0.38628 0.06158 L 0.40607 -0.0618 C 0.42552 -0.15486 0.47413 -0.30949 0.61684 -0.30949 C 0.70833 -0.30949 0.81215 -0.17014 0.81215 -1.11111E-6 C 0.81215 0.16991 0.70833 0.30995 0.61684 0.30995 C 0.47413 0.30995 0.42552 0.15463 0.40607 0.06158 L 0.38628 -0.0618 C 0.36701 -0.15486 0.32135 -0.30949 0.19496 -0.30949 C 0.08784 -0.30949 3.05556E-6 -0.17014 3.05556E-6 -1.11111E-6 Z " pathEditMode="relative" rAng="0" ptsTypes="ffFffffFfff">
                                      <p:cBhvr>
                                        <p:cTn id="9" dur="3000" spd="-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2428875"/>
            <a:ext cx="1643063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235743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7675" y="24558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C 3.05556E-6 0.17547 0.08767 0.32037 0.19479 0.32037 C 0.32118 0.32037 0.36666 0.16019 0.38611 0.06366 L 0.4059 -0.06412 C 0.42534 -0.16018 0.47396 -0.32013 0.61684 -0.32013 C 0.70816 -0.32013 0.81198 -0.17592 0.81198 -4.44444E-6 C 0.81198 0.17547 0.70816 0.32037 0.61684 0.32037 C 0.47396 0.32037 0.42534 0.16019 0.4059 0.06366 L 0.38611 -0.06412 C 0.36666 -0.16018 0.32118 -0.32013 0.19479 -0.32013 C 0.08767 -0.32013 3.05556E-6 -0.17592 3.05556E-6 -4.44444E-6 Z " pathEditMode="relative" rAng="0" ptsTypes="ffFffffFfff">
                                      <p:cBhvr>
                                        <p:cTn id="6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C 3.05556E-6 0.16991 0.08784 0.30995 0.19496 0.30995 C 0.32135 0.30995 0.36701 0.15463 0.38628 0.06158 L 0.40607 -0.0618 C 0.42552 -0.15486 0.47413 -0.30949 0.61684 -0.30949 C 0.70833 -0.30949 0.81215 -0.17014 0.81215 -1.11111E-6 C 0.81215 0.16991 0.70833 0.30995 0.61684 0.30995 C 0.47413 0.30995 0.42552 0.15463 0.40607 0.06158 L 0.38628 -0.0618 C 0.36701 -0.15486 0.32135 -0.30949 0.19496 -0.30949 C 0.08784 -0.30949 3.05556E-6 -0.17014 3.05556E-6 -1.11111E-6 Z " pathEditMode="relative" rAng="0" ptsTypes="ffFffffFfff">
                                      <p:cBhvr>
                                        <p:cTn id="9" dur="3000" spd="-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2428875"/>
            <a:ext cx="1643063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235743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7675" y="24558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C 3.05556E-6 0.17547 0.08767 0.32037 0.19479 0.32037 C 0.32118 0.32037 0.36666 0.16019 0.38611 0.06366 L 0.4059 -0.06412 C 0.42534 -0.16018 0.47396 -0.32013 0.61684 -0.32013 C 0.70816 -0.32013 0.81198 -0.17592 0.81198 -4.44444E-6 C 0.81198 0.17547 0.70816 0.32037 0.61684 0.32037 C 0.47396 0.32037 0.42534 0.16019 0.4059 0.06366 L 0.38611 -0.06412 C 0.36666 -0.16018 0.32118 -0.32013 0.19479 -0.32013 C 0.08767 -0.32013 3.05556E-6 -0.17592 3.05556E-6 -4.44444E-6 Z " pathEditMode="relative" rAng="0" ptsTypes="ffFffffFfff">
                                      <p:cBhvr>
                                        <p:cTn id="6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C 3.05556E-6 0.16991 0.08784 0.30995 0.19496 0.30995 C 0.32135 0.30995 0.36701 0.15463 0.38628 0.06158 L 0.40607 -0.0618 C 0.42552 -0.15486 0.47413 -0.30949 0.61684 -0.30949 C 0.70833 -0.30949 0.81215 -0.17014 0.81215 -1.11111E-6 C 0.81215 0.16991 0.70833 0.30995 0.61684 0.30995 C 0.47413 0.30995 0.42552 0.15463 0.40607 0.06158 L 0.38628 -0.0618 C 0.36701 -0.15486 0.32135 -0.30949 0.19496 -0.30949 C 0.08784 -0.30949 3.05556E-6 -0.17014 3.05556E-6 -1.11111E-6 Z " pathEditMode="relative" rAng="0" ptsTypes="ffFffffFfff">
                                      <p:cBhvr>
                                        <p:cTn id="9" dur="3000" spd="-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2428875"/>
            <a:ext cx="1643063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235743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7675" y="24558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C 3.05556E-6 0.17547 0.08767 0.32037 0.19479 0.32037 C 0.32118 0.32037 0.36666 0.16019 0.38611 0.06366 L 0.4059 -0.06412 C 0.42534 -0.16018 0.47396 -0.32013 0.61684 -0.32013 C 0.70816 -0.32013 0.81198 -0.17592 0.81198 -4.44444E-6 C 0.81198 0.17547 0.70816 0.32037 0.61684 0.32037 C 0.47396 0.32037 0.42534 0.16019 0.4059 0.06366 L 0.38611 -0.06412 C 0.36666 -0.16018 0.32118 -0.32013 0.19479 -0.32013 C 0.08767 -0.32013 3.05556E-6 -0.17592 3.05556E-6 -4.44444E-6 Z " pathEditMode="relative" rAng="0" ptsTypes="ffFffffFfff">
                                      <p:cBhvr>
                                        <p:cTn id="6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C 3.05556E-6 0.16991 0.08784 0.30995 0.19496 0.30995 C 0.32135 0.30995 0.36701 0.15463 0.38628 0.06158 L 0.40607 -0.0618 C 0.42552 -0.15486 0.47413 -0.30949 0.61684 -0.30949 C 0.70833 -0.30949 0.81215 -0.17014 0.81215 -1.11111E-6 C 0.81215 0.16991 0.70833 0.30995 0.61684 0.30995 C 0.47413 0.30995 0.42552 0.15463 0.40607 0.06158 L 0.38628 -0.0618 C 0.36701 -0.15486 0.32135 -0.30949 0.19496 -0.30949 C 0.08784 -0.30949 3.05556E-6 -0.17014 3.05556E-6 -1.11111E-6 Z " pathEditMode="relative" rAng="0" ptsTypes="ffFffffFfff">
                                      <p:cBhvr>
                                        <p:cTn id="9" dur="3000" spd="-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Выпишите правильный ответ: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1000108"/>
            <a:ext cx="4281518" cy="5357850"/>
          </a:xfrm>
        </p:spPr>
        <p:txBody>
          <a:bodyPr>
            <a:normAutofit lnSpcReduction="1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1.Слово с приставкой без-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..предельный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..численный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..болезненный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..шумный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2.Слово с приставкой рас-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..статься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..думать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..давать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..говориться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3968" y="1124744"/>
            <a:ext cx="4645750" cy="5304652"/>
          </a:xfrm>
        </p:spPr>
        <p:txBody>
          <a:bodyPr>
            <a:normAutofit lnSpcReduction="1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3.Слово с приставкой из-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а). и..следовать 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б.) и..пугаться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в). и..давать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г).и..толковать, 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4.Слово с приставкой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во..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вратить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во..расти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во..ход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во..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гораться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отгадать              </a:t>
            </a:r>
            <a:r>
              <a:rPr lang="ru-RU" sz="4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..смотреть</a:t>
            </a:r>
            <a:endParaRPr lang="ru-RU" sz="4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аучить                </a:t>
            </a:r>
            <a:r>
              <a:rPr lang="ru-RU" sz="4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…двигать</a:t>
            </a:r>
            <a:endParaRPr lang="ru-RU" sz="4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вошёл                  </a:t>
            </a:r>
            <a:r>
              <a:rPr lang="ru-RU" sz="4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…подобно</a:t>
            </a:r>
            <a:endParaRPr lang="ru-RU" sz="4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подписать           и…править</a:t>
            </a:r>
            <a:endParaRPr lang="ru-RU" sz="4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сделать                </a:t>
            </a:r>
            <a:r>
              <a:rPr lang="ru-RU" sz="4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..вкусный</a:t>
            </a:r>
            <a:endParaRPr lang="ru-RU" sz="4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Выпишите правильный ответ: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1000108"/>
            <a:ext cx="4281518" cy="5357850"/>
          </a:xfrm>
        </p:spPr>
        <p:txBody>
          <a:bodyPr>
            <a:normAutofit lnSpcReduction="1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1.Слово с приставкой без-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беспредельный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бесчисленный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безболезненный</a:t>
            </a:r>
            <a:endParaRPr lang="ru-RU" sz="16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бесшумный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2.Слово с приставкой рас-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расстаться</a:t>
            </a:r>
            <a:endParaRPr lang="ru-RU" sz="16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раздумать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раздавать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разговориться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281518" cy="5429288"/>
          </a:xfrm>
        </p:spPr>
        <p:txBody>
          <a:bodyPr>
            <a:normAutofit lnSpcReduction="1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3.Слово с приставкой из-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а). исследовать 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б.) испугаться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в). издавать</a:t>
            </a:r>
            <a:endParaRPr lang="ru-RU" sz="14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г).истолковать, 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4.Слово с приставкой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возвратить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возрасти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восход</a:t>
            </a:r>
            <a:endParaRPr lang="ru-RU" sz="14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возгораться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5">
                <a:lumMod val="60000"/>
                <a:lumOff val="40000"/>
              </a:scheme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14546" y="428604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1000108"/>
            <a:ext cx="8001056" cy="55721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на уроке я</a:t>
            </a:r>
          </a:p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понял, что …              </a:t>
            </a:r>
          </a:p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научился…</a:t>
            </a:r>
          </a:p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интересно…</a:t>
            </a:r>
          </a:p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трудно …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попробую…     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теперь я могу…</a:t>
            </a:r>
          </a:p>
          <a:p>
            <a:endParaRPr lang="ru-RU" dirty="0"/>
          </a:p>
        </p:txBody>
      </p:sp>
      <p:pic>
        <p:nvPicPr>
          <p:cNvPr id="7" name="Picture 2" descr="C:\Documents and Settings\Русский язык\Рабочий стол\0016-016-Refleksija.jpg"/>
          <p:cNvPicPr>
            <a:picLocks noChangeAspect="1" noChangeArrowheads="1"/>
          </p:cNvPicPr>
          <p:nvPr/>
        </p:nvPicPr>
        <p:blipFill>
          <a:blip r:embed="rId2"/>
          <a:srcRect l="46774" t="21263" r="16936" b="19201"/>
          <a:stretch>
            <a:fillRect/>
          </a:stretch>
        </p:blipFill>
        <p:spPr bwMode="auto">
          <a:xfrm>
            <a:off x="5715008" y="1357298"/>
            <a:ext cx="321471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отгадать              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рассмотреть</a:t>
            </a:r>
            <a:endParaRPr lang="ru-RU" sz="4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заучить                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раздвигать</a:t>
            </a:r>
            <a:endParaRPr lang="ru-RU" sz="4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вошёл                  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бесподобно</a:t>
            </a:r>
            <a:endParaRPr lang="ru-RU" sz="4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подписать           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исправить</a:t>
            </a:r>
            <a:endParaRPr lang="ru-RU" sz="4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сделать                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безвкусный</a:t>
            </a:r>
            <a:endParaRPr lang="ru-RU" sz="4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Русский язык\Рабочий стол\79314113_0_389d3_b490536d_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3999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Русский язык\Рабочий стол\1199426678_1199360772_b918e50619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Сказочная_музыка.mp3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354263" y="3740150"/>
            <a:ext cx="244475" cy="244475"/>
          </a:xfrm>
          <a:prstGeom prst="rect">
            <a:avLst/>
          </a:prstGeom>
        </p:spPr>
      </p:pic>
      <p:pic>
        <p:nvPicPr>
          <p:cNvPr id="7" name="Сказочная_музыка.mp3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545263" y="374015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7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3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Русский язык\Рабочий стол\79314115_0b0c52be7c7d2385f707fd6f3e76122e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Русский язык\Рабочий стол\animashka-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82182"/>
            <a:ext cx="8001056" cy="6000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5">
                <a:lumMod val="60000"/>
                <a:lumOff val="40000"/>
              </a:scheme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9001156" cy="5840435"/>
          </a:xfrm>
        </p:spPr>
        <p:txBody>
          <a:bodyPr/>
          <a:lstStyle/>
          <a:p>
            <a:pPr algn="ctr"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Буквы З и С на конце приставок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урока: </a:t>
            </a:r>
          </a:p>
          <a:p>
            <a:pPr>
              <a:buNone/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Научиться-</a:t>
            </a:r>
          </a:p>
          <a:p>
            <a:pPr marL="914400" indent="-914400">
              <a:buNone/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выбирать согласные </a:t>
            </a:r>
            <a:r>
              <a:rPr lang="ru-RU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с на конце приставок; </a:t>
            </a:r>
          </a:p>
          <a:p>
            <a:pPr marL="914400" indent="-914400">
              <a:buNone/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определять условия выбора букв </a:t>
            </a:r>
            <a:r>
              <a:rPr lang="ru-RU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или с на конце приставок; 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337</Words>
  <Application>Microsoft Office PowerPoint</Application>
  <PresentationFormat>Экран (4:3)</PresentationFormat>
  <Paragraphs>100</Paragraphs>
  <Slides>21</Slides>
  <Notes>6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работы в группе: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Выпишите правильный ответ: </vt:lpstr>
      <vt:lpstr>Выпишите правильный ответ: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44</cp:revision>
  <dcterms:created xsi:type="dcterms:W3CDTF">2015-01-13T15:19:22Z</dcterms:created>
  <dcterms:modified xsi:type="dcterms:W3CDTF">2015-03-24T07:14:13Z</dcterms:modified>
</cp:coreProperties>
</file>